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handoutMasterIdLst>
    <p:handoutMasterId r:id="rId31"/>
  </p:handoutMasterIdLst>
  <p:sldIdLst>
    <p:sldId id="256" r:id="rId2"/>
    <p:sldId id="258" r:id="rId3"/>
    <p:sldId id="278" r:id="rId4"/>
    <p:sldId id="279" r:id="rId5"/>
    <p:sldId id="281" r:id="rId6"/>
    <p:sldId id="282" r:id="rId7"/>
    <p:sldId id="265" r:id="rId8"/>
    <p:sldId id="294" r:id="rId9"/>
    <p:sldId id="288" r:id="rId10"/>
    <p:sldId id="289" r:id="rId11"/>
    <p:sldId id="287" r:id="rId12"/>
    <p:sldId id="286" r:id="rId13"/>
    <p:sldId id="290" r:id="rId14"/>
    <p:sldId id="292" r:id="rId15"/>
    <p:sldId id="285" r:id="rId16"/>
    <p:sldId id="291" r:id="rId17"/>
    <p:sldId id="284" r:id="rId18"/>
    <p:sldId id="283" r:id="rId19"/>
    <p:sldId id="264" r:id="rId20"/>
    <p:sldId id="274" r:id="rId21"/>
    <p:sldId id="268" r:id="rId22"/>
    <p:sldId id="267" r:id="rId23"/>
    <p:sldId id="261" r:id="rId24"/>
    <p:sldId id="262" r:id="rId25"/>
    <p:sldId id="271" r:id="rId26"/>
    <p:sldId id="270" r:id="rId27"/>
    <p:sldId id="273" r:id="rId28"/>
    <p:sldId id="293" r:id="rId29"/>
    <p:sldId id="295" r:id="rId30"/>
  </p:sldIdLst>
  <p:sldSz cx="12192000" cy="6858000"/>
  <p:notesSz cx="6797675" cy="992822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6" autoAdjust="0"/>
    <p:restoredTop sz="94660"/>
  </p:normalViewPr>
  <p:slideViewPr>
    <p:cSldViewPr snapToGrid="0">
      <p:cViewPr varScale="1">
        <p:scale>
          <a:sx n="64" d="100"/>
          <a:sy n="64" d="100"/>
        </p:scale>
        <p:origin x="765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2727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CH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045C6E-CB86-4E6F-B703-0FF36C1B1178}" type="datetimeFigureOut">
              <a:rPr lang="fr-CH" smtClean="0"/>
              <a:t>21.04.2019</a:t>
            </a:fld>
            <a:endParaRPr lang="fr-CH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CH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B55451-1E84-4C98-A073-C7CA42904199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59124204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007533" y="0"/>
            <a:ext cx="7934348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8941881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11808" y="3428998"/>
            <a:ext cx="5518066" cy="2268559"/>
          </a:xfrm>
        </p:spPr>
        <p:txBody>
          <a:bodyPr anchor="t">
            <a:normAutofit/>
          </a:bodyPr>
          <a:lstStyle>
            <a:lvl1pPr algn="r"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72274" y="2268786"/>
            <a:ext cx="5357600" cy="1160213"/>
          </a:xfrm>
        </p:spPr>
        <p:txBody>
          <a:bodyPr tIns="0" anchor="b">
            <a:normAutofit/>
          </a:bodyPr>
          <a:lstStyle>
            <a:lvl1pPr marL="0" indent="0" algn="r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B3A824-1A51-4B26-AD58-A6D8E14F6C04}" type="datetimeFigureOut">
              <a:rPr lang="en-US" dirty="0"/>
              <a:t>4/21/2019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Ins="45720"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2191282" y="3262852"/>
            <a:ext cx="4156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24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extBox 8"/>
          <p:cNvSpPr txBox="1"/>
          <p:nvPr/>
        </p:nvSpPr>
        <p:spPr>
          <a:xfrm>
            <a:off x="2194236" y="641225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11808" y="808056"/>
            <a:ext cx="7954091" cy="1077229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7E33E-8B18-4087-B112-809917729534}" type="datetimeFigureOut">
              <a:rPr lang="en-US" dirty="0"/>
              <a:t>4/21/2019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" name="Rectangle 15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extBox 8"/>
          <p:cNvSpPr txBox="1"/>
          <p:nvPr/>
        </p:nvSpPr>
        <p:spPr>
          <a:xfrm rot="5400000">
            <a:off x="10337141" y="416061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39380" y="805818"/>
            <a:ext cx="1326519" cy="5244126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608751" y="970410"/>
            <a:ext cx="6466903" cy="5079534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FFE419-2371-464F-8239-3959401C3561}" type="datetimeFigureOut">
              <a:rPr lang="en-US" dirty="0"/>
              <a:t>4/21/2019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D162C4-EDD9-4389-A98B-B87ECEA2A816}" type="datetimeFigureOut">
              <a:rPr lang="en-US" dirty="0"/>
              <a:t>4/21/2019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194943" y="641225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5" name="Rectangle 24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TextBox 10"/>
          <p:cNvSpPr txBox="1"/>
          <p:nvPr/>
        </p:nvSpPr>
        <p:spPr>
          <a:xfrm>
            <a:off x="2191843" y="2962586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09873" y="3147254"/>
            <a:ext cx="7956560" cy="1424746"/>
          </a:xfrm>
        </p:spPr>
        <p:txBody>
          <a:bodyPr anchor="t">
            <a:normAutofit/>
          </a:bodyPr>
          <a:lstStyle>
            <a:lvl1pPr algn="r"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73968" y="2268786"/>
            <a:ext cx="7791931" cy="878468"/>
          </a:xfrm>
        </p:spPr>
        <p:txBody>
          <a:bodyPr tIns="0" anchor="b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5059C3-6A89-4494-99FF-5A4D6FFD50EB}" type="datetimeFigureOut">
              <a:rPr lang="en-US" dirty="0"/>
              <a:t>4/21/2019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7" name="Rectangle 26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09873" y="805817"/>
            <a:ext cx="7950984" cy="1081705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605374" y="2052116"/>
            <a:ext cx="3891960" cy="399782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66636" y="2052114"/>
            <a:ext cx="3894222" cy="3997829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54B2F-12DE-47F5-8894-472B206D2E1E}" type="datetimeFigureOut">
              <a:rPr lang="en-US" dirty="0"/>
              <a:t>4/21/2019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196172" y="641223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" name="Rectangle 20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TextBox 11"/>
          <p:cNvSpPr txBox="1"/>
          <p:nvPr/>
        </p:nvSpPr>
        <p:spPr>
          <a:xfrm>
            <a:off x="2193650" y="636424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09873" y="805818"/>
            <a:ext cx="7956560" cy="1078348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09285" y="2052115"/>
            <a:ext cx="3896467" cy="713818"/>
          </a:xfr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none" baseline="0">
                <a:solidFill>
                  <a:schemeClr val="accent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609285" y="2851331"/>
            <a:ext cx="3893623" cy="3071434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66634" y="2052115"/>
            <a:ext cx="3899798" cy="713818"/>
          </a:xfr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none" baseline="0">
                <a:solidFill>
                  <a:schemeClr val="accent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66635" y="2851331"/>
            <a:ext cx="3899798" cy="3071434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0E46F-7819-4ACF-B48B-48222C2ACC88}" type="datetimeFigureOut">
              <a:rPr lang="en-US" dirty="0"/>
              <a:t>4/21/2019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" name="Rectangle 13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F3416-4057-4DAA-829D-4CA07428D088}" type="datetimeFigureOut">
              <a:rPr lang="en-US" dirty="0"/>
              <a:t>4/21/2019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196172" y="641226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D9284-D300-4297-87F7-E791DCC15DB1}" type="datetimeFigureOut">
              <a:rPr lang="en-US" dirty="0"/>
              <a:t>4/21/2019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6" name="Rectangle 25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TextBox 9"/>
          <p:cNvSpPr txBox="1"/>
          <p:nvPr/>
        </p:nvSpPr>
        <p:spPr>
          <a:xfrm>
            <a:off x="1554154" y="1127550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0323" y="1282451"/>
            <a:ext cx="2664361" cy="1903241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20154" y="805818"/>
            <a:ext cx="5446278" cy="5244126"/>
          </a:xfrm>
        </p:spPr>
        <p:txBody>
          <a:bodyPr anchor="ctr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0322" y="3186154"/>
            <a:ext cx="2664361" cy="2386397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525BB-DA17-4BA0-B3C8-3AC3ABC827E6}" type="datetimeFigureOut">
              <a:rPr lang="en-US" dirty="0"/>
              <a:t>4/21/2019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" name="Rectangle 19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47062" y="3229"/>
            <a:ext cx="4629734" cy="6858000"/>
          </a:xfrm>
          <a:solidFill>
            <a:schemeClr val="tx1">
              <a:alpha val="10000"/>
            </a:schemeClr>
          </a:solidFill>
          <a:ln w="9525" cap="sq">
            <a:noFill/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554686" y="1127550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1241" y="1282452"/>
            <a:ext cx="3970986" cy="1900473"/>
          </a:xfrm>
        </p:spPr>
        <p:txBody>
          <a:bodyPr anchor="b">
            <a:normAutofit/>
          </a:bodyPr>
          <a:lstStyle>
            <a:lvl1pPr algn="l"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0322" y="3182928"/>
            <a:ext cx="3971874" cy="2386394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C4C9A-3960-41CF-A4E9-2A8FB932454B}" type="datetimeFigureOut">
              <a:rPr lang="en-US" dirty="0"/>
              <a:t>4/21/2019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611808" y="808056"/>
            <a:ext cx="7958331" cy="107722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73599" y="2052116"/>
            <a:ext cx="7796540" cy="39978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Eigth level</a:t>
            </a:r>
          </a:p>
          <a:p>
            <a:pPr lvl="8"/>
            <a:r>
              <a:rPr lang="en-US" dirty="0"/>
              <a:t>Ninth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-810065" y="5270604"/>
            <a:ext cx="2662729" cy="182880"/>
          </a:xfrm>
          <a:prstGeom prst="rect">
            <a:avLst/>
          </a:prstGeom>
        </p:spPr>
        <p:txBody>
          <a:bodyPr vert="horz" lIns="91440" tIns="18288" rIns="91440" bIns="45720" rtlCol="0" anchor="t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3CBC1C18-307B-4F68-A007-B5B542270E8D}" type="datetimeFigureOut">
              <a:rPr lang="en-US" dirty="0"/>
              <a:t>4/21/2019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-2237130" y="3661144"/>
            <a:ext cx="5885352" cy="179176"/>
          </a:xfrm>
          <a:prstGeom prst="rect">
            <a:avLst/>
          </a:prstGeom>
        </p:spPr>
        <p:txBody>
          <a:bodyPr vert="horz" lIns="91440" tIns="45720" rIns="91440" bIns="18288" rtlCol="0" anchor="b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58407" y="164592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‹N°›</a:t>
            </a:fld>
            <a:endParaRPr lang="en-US" dirty="0"/>
          </a:p>
        </p:txBody>
      </p:sp>
      <p:sp>
        <p:nvSpPr>
          <p:cNvPr id="57" name="Rectangle 56"/>
          <p:cNvSpPr/>
          <p:nvPr/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3400" b="0" i="0" kern="1200" cap="none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344488" indent="-344488" algn="l" defTabSz="914400" rtl="0" eaLnBrk="1" latinLnBrk="0" hangingPunct="1">
        <a:lnSpc>
          <a:spcPct val="120000"/>
        </a:lnSpc>
        <a:spcBef>
          <a:spcPts val="10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95338" indent="-33813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800" kern="120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58888" indent="-34448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709738" indent="-33813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400" kern="120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173288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642616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3108960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575304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4041648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G"/><Relationship Id="rId4" Type="http://schemas.openxmlformats.org/officeDocument/2006/relationships/image" Target="../media/image33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3880441-8FC8-4223-AE24-02B3FAC1DB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18062" y="560439"/>
            <a:ext cx="7305610" cy="1654283"/>
          </a:xfrm>
        </p:spPr>
        <p:txBody>
          <a:bodyPr>
            <a:noAutofit/>
          </a:bodyPr>
          <a:lstStyle/>
          <a:p>
            <a:pPr algn="just"/>
            <a:r>
              <a:rPr lang="fr-CH" sz="4000" b="1" dirty="0">
                <a:solidFill>
                  <a:schemeClr val="accent2">
                    <a:lumMod val="75000"/>
                  </a:schemeClr>
                </a:solidFill>
              </a:rPr>
              <a:t>LA CIRCONCISION CHEZ LE NOUVEAU-NE: PRINCIPES ET SUIVI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73DB02A5-7A75-4045-88FC-1DD7D6923CB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56058" y="3728133"/>
            <a:ext cx="5541531" cy="2254289"/>
          </a:xfrm>
          <a:ln>
            <a:solidFill>
              <a:schemeClr val="accent1"/>
            </a:solidFill>
          </a:ln>
        </p:spPr>
        <p:txBody>
          <a:bodyPr>
            <a:noAutofit/>
          </a:bodyPr>
          <a:lstStyle/>
          <a:p>
            <a:pPr algn="just"/>
            <a:r>
              <a:rPr lang="fr-CH" sz="28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Alain BITTON MD, FRCS, FEBU</a:t>
            </a:r>
          </a:p>
          <a:p>
            <a:pPr algn="just"/>
            <a:r>
              <a:rPr lang="fr-CH" sz="28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Chirurgien-Urologue, Genève</a:t>
            </a:r>
          </a:p>
          <a:p>
            <a:pPr algn="just"/>
            <a:r>
              <a:rPr lang="fr-CH" sz="28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www.andrologue.com</a:t>
            </a:r>
          </a:p>
        </p:txBody>
      </p:sp>
    </p:spTree>
    <p:extLst>
      <p:ext uri="{BB962C8B-B14F-4D97-AF65-F5344CB8AC3E}">
        <p14:creationId xmlns:p14="http://schemas.microsoft.com/office/powerpoint/2010/main" val="26174477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D59339A-CEF3-45BF-A3D7-0EBE3E188E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/>
              <a:t>TECHNIQUE CLASSIQUE  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8653D28-FA0E-4DFF-86D3-3DB364830E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fr-CH" dirty="0"/>
              <a:t>DECOLLEMENT BALANO-PREPUTIAL</a:t>
            </a:r>
          </a:p>
          <a:p>
            <a:r>
              <a:rPr lang="fr-CH" dirty="0"/>
              <a:t>PREHENSION EN PRINCIPE MANUELLE MAIS USAGE DU MOSQUITO SI PREPUCE OU MEMBRE COURT</a:t>
            </a:r>
          </a:p>
          <a:p>
            <a:r>
              <a:rPr lang="fr-CH" dirty="0"/>
              <a:t>CLAMP NON TRAUMATIQUE ET FIN (FENTE 0.2-0.3 mm)</a:t>
            </a:r>
          </a:p>
          <a:p>
            <a:r>
              <a:rPr lang="fr-CH" dirty="0"/>
              <a:t>SECTION DU PREPUCE</a:t>
            </a:r>
          </a:p>
          <a:p>
            <a:r>
              <a:rPr lang="fr-CH" dirty="0"/>
              <a:t>COMPLEMENT D’ABAISSEMENT DE LA MUQUEUSE SI NECESSAIRE</a:t>
            </a:r>
          </a:p>
          <a:p>
            <a:r>
              <a:rPr lang="fr-CH" dirty="0"/>
              <a:t>PANSEMENT SEMI-COMPRESSIF ET HEMOSTATIQUE</a:t>
            </a:r>
          </a:p>
        </p:txBody>
      </p:sp>
    </p:spTree>
    <p:extLst>
      <p:ext uri="{BB962C8B-B14F-4D97-AF65-F5344CB8AC3E}">
        <p14:creationId xmlns:p14="http://schemas.microsoft.com/office/powerpoint/2010/main" val="12448391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94D455E-D7DF-4667-B4D7-88E6A2B581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88789" y="453639"/>
            <a:ext cx="7958331" cy="1077229"/>
          </a:xfrm>
        </p:spPr>
        <p:txBody>
          <a:bodyPr>
            <a:normAutofit fontScale="90000"/>
          </a:bodyPr>
          <a:lstStyle/>
          <a:p>
            <a:r>
              <a:rPr lang="fr-CH" dirty="0"/>
              <a:t>PRINCIPE DU DECOLLEMENT BALANO-PREPUTIAL  AVANT LA CIRCONCISION</a:t>
            </a:r>
          </a:p>
        </p:txBody>
      </p:sp>
      <p:pic>
        <p:nvPicPr>
          <p:cNvPr id="4" name="Espace réservé du contenu 3">
            <a:extLst>
              <a:ext uri="{FF2B5EF4-FFF2-40B4-BE49-F238E27FC236}">
                <a16:creationId xmlns:a16="http://schemas.microsoft.com/office/drawing/2014/main" id="{81B7F7F1-74DB-4EC6-BF8F-52CA5122F78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91097" y="1859025"/>
            <a:ext cx="5467208" cy="4202561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60AA5B60-0029-46BE-A46E-D2AE80DC4C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4698" y="1859026"/>
            <a:ext cx="3712422" cy="4202561"/>
          </a:xfrm>
          <a:prstGeom prst="rect">
            <a:avLst/>
          </a:prstGeom>
        </p:spPr>
      </p:pic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EA870CD2-F1F6-46C3-8DF3-D393E8E9E17E}"/>
              </a:ext>
            </a:extLst>
          </p:cNvPr>
          <p:cNvSpPr/>
          <p:nvPr/>
        </p:nvSpPr>
        <p:spPr>
          <a:xfrm>
            <a:off x="9210368" y="1983658"/>
            <a:ext cx="1474838" cy="65630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dirty="0">
                <a:solidFill>
                  <a:schemeClr val="tx2"/>
                </a:solidFill>
              </a:rPr>
              <a:t>Geste circulaire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3889B5A1-6802-4918-A99D-761C974031F0}"/>
              </a:ext>
            </a:extLst>
          </p:cNvPr>
          <p:cNvSpPr/>
          <p:nvPr/>
        </p:nvSpPr>
        <p:spPr>
          <a:xfrm>
            <a:off x="5080819" y="2344994"/>
            <a:ext cx="1467465" cy="101026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dirty="0">
                <a:solidFill>
                  <a:schemeClr val="tx2"/>
                </a:solidFill>
              </a:rPr>
              <a:t>PEAU</a:t>
            </a:r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D8EE313D-C0AC-4675-8E49-A490C0EECA11}"/>
              </a:ext>
            </a:extLst>
          </p:cNvPr>
          <p:cNvSpPr/>
          <p:nvPr/>
        </p:nvSpPr>
        <p:spPr>
          <a:xfrm>
            <a:off x="5339222" y="3502743"/>
            <a:ext cx="1467465" cy="85540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1600" dirty="0">
                <a:solidFill>
                  <a:schemeClr val="tx2"/>
                </a:solidFill>
              </a:rPr>
              <a:t>MEMBRANE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41613E8C-84E4-4E28-B4C8-82116CF6FB82}"/>
              </a:ext>
            </a:extLst>
          </p:cNvPr>
          <p:cNvSpPr/>
          <p:nvPr/>
        </p:nvSpPr>
        <p:spPr>
          <a:xfrm>
            <a:off x="1391097" y="1859025"/>
            <a:ext cx="1787180" cy="101026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CH" sz="1600" dirty="0">
                <a:solidFill>
                  <a:schemeClr val="tx2"/>
                </a:solidFill>
              </a:rPr>
              <a:t>Avant le geste la peau et la membrane sont collées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756C5E89-F944-4108-85E0-A914D34BAA97}"/>
              </a:ext>
            </a:extLst>
          </p:cNvPr>
          <p:cNvSpPr txBox="1"/>
          <p:nvPr/>
        </p:nvSpPr>
        <p:spPr>
          <a:xfrm>
            <a:off x="3071049" y="6275535"/>
            <a:ext cx="61234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dirty="0" err="1">
                <a:solidFill>
                  <a:schemeClr val="accent1"/>
                </a:solidFill>
              </a:rPr>
              <a:t>Ref</a:t>
            </a:r>
            <a:r>
              <a:rPr lang="fr-CH" dirty="0">
                <a:solidFill>
                  <a:schemeClr val="accent1"/>
                </a:solidFill>
              </a:rPr>
              <a:t>: Livre «Mila </a:t>
            </a:r>
            <a:r>
              <a:rPr lang="fr-CH" dirty="0" err="1">
                <a:solidFill>
                  <a:schemeClr val="accent1"/>
                </a:solidFill>
              </a:rPr>
              <a:t>Shelema</a:t>
            </a:r>
            <a:r>
              <a:rPr lang="fr-CH" dirty="0">
                <a:solidFill>
                  <a:schemeClr val="accent1"/>
                </a:solidFill>
              </a:rPr>
              <a:t>»; S. </a:t>
            </a:r>
            <a:r>
              <a:rPr lang="fr-CH" dirty="0" err="1">
                <a:solidFill>
                  <a:schemeClr val="accent1"/>
                </a:solidFill>
              </a:rPr>
              <a:t>Shochat</a:t>
            </a:r>
            <a:r>
              <a:rPr lang="fr-CH" dirty="0">
                <a:solidFill>
                  <a:schemeClr val="accent1"/>
                </a:solidFill>
              </a:rPr>
              <a:t> 2012 P. 103</a:t>
            </a:r>
          </a:p>
        </p:txBody>
      </p:sp>
    </p:spTree>
    <p:extLst>
      <p:ext uri="{BB962C8B-B14F-4D97-AF65-F5344CB8AC3E}">
        <p14:creationId xmlns:p14="http://schemas.microsoft.com/office/powerpoint/2010/main" val="31219455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6FFFC2-0C1B-486B-AE4C-83253C1229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10911" y="498321"/>
            <a:ext cx="7958331" cy="1077229"/>
          </a:xfrm>
        </p:spPr>
        <p:txBody>
          <a:bodyPr/>
          <a:lstStyle/>
          <a:p>
            <a:r>
              <a:rPr lang="fr-CH" dirty="0"/>
              <a:t>IMPORTANCE DE LA TECHNIQUE DE LA PREHENSION </a:t>
            </a:r>
          </a:p>
        </p:txBody>
      </p:sp>
      <p:pic>
        <p:nvPicPr>
          <p:cNvPr id="4" name="Espace réservé du contenu 3">
            <a:extLst>
              <a:ext uri="{FF2B5EF4-FFF2-40B4-BE49-F238E27FC236}">
                <a16:creationId xmlns:a16="http://schemas.microsoft.com/office/drawing/2014/main" id="{F106CB59-EDC0-4433-9726-6A40CAE9E79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590973" y="2464209"/>
            <a:ext cx="4301481" cy="389547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6B4DB75F-4CE2-451E-A8F9-6504632AA4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765" y="2464209"/>
            <a:ext cx="4522944" cy="3895470"/>
          </a:xfrm>
          <a:prstGeom prst="rect">
            <a:avLst/>
          </a:prstGeom>
        </p:spPr>
      </p:pic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A8CB5D03-2615-4EEE-A885-1B189E0FB9B6}"/>
              </a:ext>
            </a:extLst>
          </p:cNvPr>
          <p:cNvSpPr/>
          <p:nvPr/>
        </p:nvSpPr>
        <p:spPr>
          <a:xfrm>
            <a:off x="7565922" y="2464209"/>
            <a:ext cx="1747684" cy="84680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dirty="0">
                <a:solidFill>
                  <a:schemeClr val="tx2"/>
                </a:solidFill>
              </a:rPr>
              <a:t>Peau destinée à être coupée</a:t>
            </a: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B6D9A832-0043-4A59-9B1F-F2D18CA64181}"/>
              </a:ext>
            </a:extLst>
          </p:cNvPr>
          <p:cNvSpPr/>
          <p:nvPr/>
        </p:nvSpPr>
        <p:spPr>
          <a:xfrm>
            <a:off x="6740013" y="4874342"/>
            <a:ext cx="45719" cy="45719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F417B665-0C22-4CDD-A77A-4051251277F8}"/>
              </a:ext>
            </a:extLst>
          </p:cNvPr>
          <p:cNvSpPr/>
          <p:nvPr/>
        </p:nvSpPr>
        <p:spPr>
          <a:xfrm>
            <a:off x="6644149" y="4726856"/>
            <a:ext cx="368710" cy="4572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93211BF5-55B6-4F75-ABB9-1E63D48C88E9}"/>
              </a:ext>
            </a:extLst>
          </p:cNvPr>
          <p:cNvSpPr/>
          <p:nvPr/>
        </p:nvSpPr>
        <p:spPr>
          <a:xfrm>
            <a:off x="2430258" y="4967744"/>
            <a:ext cx="368710" cy="4572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A79A57EB-3FE4-4F1B-8616-1E9EBE0EA056}"/>
              </a:ext>
            </a:extLst>
          </p:cNvPr>
          <p:cNvSpPr/>
          <p:nvPr/>
        </p:nvSpPr>
        <p:spPr>
          <a:xfrm>
            <a:off x="4854682" y="5002160"/>
            <a:ext cx="368710" cy="4572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67FE728E-EADE-4D36-98E0-AC2D26D2AF3E}"/>
              </a:ext>
            </a:extLst>
          </p:cNvPr>
          <p:cNvSpPr txBox="1"/>
          <p:nvPr/>
        </p:nvSpPr>
        <p:spPr>
          <a:xfrm>
            <a:off x="3354857" y="6440506"/>
            <a:ext cx="61234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dirty="0" err="1">
                <a:solidFill>
                  <a:schemeClr val="accent1"/>
                </a:solidFill>
              </a:rPr>
              <a:t>Ref</a:t>
            </a:r>
            <a:r>
              <a:rPr lang="fr-CH" dirty="0">
                <a:solidFill>
                  <a:schemeClr val="accent1"/>
                </a:solidFill>
              </a:rPr>
              <a:t>: Livre «Mila </a:t>
            </a:r>
            <a:r>
              <a:rPr lang="fr-CH" dirty="0" err="1">
                <a:solidFill>
                  <a:schemeClr val="accent1"/>
                </a:solidFill>
              </a:rPr>
              <a:t>Shelema</a:t>
            </a:r>
            <a:r>
              <a:rPr lang="fr-CH" dirty="0">
                <a:solidFill>
                  <a:schemeClr val="accent1"/>
                </a:solidFill>
              </a:rPr>
              <a:t>»; S. </a:t>
            </a:r>
            <a:r>
              <a:rPr lang="fr-CH" dirty="0" err="1">
                <a:solidFill>
                  <a:schemeClr val="accent1"/>
                </a:solidFill>
              </a:rPr>
              <a:t>Shochat</a:t>
            </a:r>
            <a:r>
              <a:rPr lang="fr-CH" dirty="0">
                <a:solidFill>
                  <a:schemeClr val="accent1"/>
                </a:solidFill>
              </a:rPr>
              <a:t> 2012 P. 111</a:t>
            </a:r>
          </a:p>
        </p:txBody>
      </p:sp>
    </p:spTree>
    <p:extLst>
      <p:ext uri="{BB962C8B-B14F-4D97-AF65-F5344CB8AC3E}">
        <p14:creationId xmlns:p14="http://schemas.microsoft.com/office/powerpoint/2010/main" val="2067075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6493B34-40FC-4ECF-810A-414835BF79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18285" y="400715"/>
            <a:ext cx="7958331" cy="1077229"/>
          </a:xfrm>
        </p:spPr>
        <p:txBody>
          <a:bodyPr/>
          <a:lstStyle/>
          <a:p>
            <a:r>
              <a:rPr lang="fr-CH" dirty="0"/>
              <a:t>PREHENSION MANUELLE SUR PREPUCE LONG: POSITIONNEMENT 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EB9A5214-2240-4358-B2C9-7EC025568C1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71233" y="1850805"/>
            <a:ext cx="2265150" cy="4571999"/>
          </a:xfr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C3831314-CAE7-48F5-B7B4-0A3ACEF0B3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6383" y="1885285"/>
            <a:ext cx="2590800" cy="457200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5EFB0553-DA05-4125-A371-F279570937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27183" y="1885286"/>
            <a:ext cx="2684518" cy="4606480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EA7CF8F0-B993-4803-9BB6-17A11B4993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7607" y="1767298"/>
            <a:ext cx="2753625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56167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48082B7-7E55-45E8-8982-A20D6D97DE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03537" y="487841"/>
            <a:ext cx="7958331" cy="1077229"/>
          </a:xfrm>
        </p:spPr>
        <p:txBody>
          <a:bodyPr>
            <a:normAutofit fontScale="90000"/>
          </a:bodyPr>
          <a:lstStyle/>
          <a:p>
            <a:r>
              <a:rPr lang="fr-CH" dirty="0"/>
              <a:t>PREHENSION SUR MOSQUITO EN CAS DE PREPUCE OU DE MEMBRE COURT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727D8D0E-F1D8-4391-B036-FD793E1086E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27112" y="1528090"/>
            <a:ext cx="2933029" cy="5175936"/>
          </a:xfr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390583B7-7BCA-4B6E-8869-2B26523208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45477" y="1565070"/>
            <a:ext cx="2610712" cy="4607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9485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3D4E23C-3309-4619-BEB1-B82FC78CC7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03537" y="461468"/>
            <a:ext cx="7958331" cy="1077229"/>
          </a:xfrm>
        </p:spPr>
        <p:txBody>
          <a:bodyPr/>
          <a:lstStyle/>
          <a:p>
            <a:r>
              <a:rPr lang="fr-CH" dirty="0"/>
              <a:t>PREHENSION ET MISE EN PLACE DU CLAMP A DISTANCE DU GLAND</a:t>
            </a:r>
          </a:p>
        </p:txBody>
      </p:sp>
      <p:pic>
        <p:nvPicPr>
          <p:cNvPr id="4" name="Espace réservé du contenu 3">
            <a:extLst>
              <a:ext uri="{FF2B5EF4-FFF2-40B4-BE49-F238E27FC236}">
                <a16:creationId xmlns:a16="http://schemas.microsoft.com/office/drawing/2014/main" id="{DE776887-A085-4821-9814-BD17328D3D4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612606" y="1743158"/>
            <a:ext cx="4674393" cy="4618663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E95641C0-DD2D-4F7D-BF70-34759781DC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0002" y="1549329"/>
            <a:ext cx="3117804" cy="4812492"/>
          </a:xfrm>
          <a:prstGeom prst="rect">
            <a:avLst/>
          </a:prstGeom>
        </p:spPr>
      </p:pic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7553F04C-A2F5-4FBD-9DE2-8D58EBC76CA6}"/>
              </a:ext>
            </a:extLst>
          </p:cNvPr>
          <p:cNvSpPr/>
          <p:nvPr/>
        </p:nvSpPr>
        <p:spPr>
          <a:xfrm>
            <a:off x="5612606" y="5353665"/>
            <a:ext cx="1960691" cy="65630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dirty="0">
                <a:solidFill>
                  <a:schemeClr val="tx2"/>
                </a:solidFill>
              </a:rPr>
              <a:t>La coupe se fait en diagonale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CF3B066E-9F14-44AD-9F15-8EACCD9808AC}"/>
              </a:ext>
            </a:extLst>
          </p:cNvPr>
          <p:cNvSpPr/>
          <p:nvPr/>
        </p:nvSpPr>
        <p:spPr>
          <a:xfrm>
            <a:off x="9239865" y="2204885"/>
            <a:ext cx="1039760" cy="508819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dirty="0">
                <a:solidFill>
                  <a:schemeClr val="tx2"/>
                </a:solidFill>
              </a:rPr>
              <a:t>Clamp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A8154F37-DE3A-4A02-9E69-D01700D013AB}"/>
              </a:ext>
            </a:extLst>
          </p:cNvPr>
          <p:cNvSpPr txBox="1"/>
          <p:nvPr/>
        </p:nvSpPr>
        <p:spPr>
          <a:xfrm>
            <a:off x="4638386" y="6381616"/>
            <a:ext cx="61234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dirty="0" err="1">
                <a:solidFill>
                  <a:schemeClr val="accent1"/>
                </a:solidFill>
              </a:rPr>
              <a:t>Ref</a:t>
            </a:r>
            <a:r>
              <a:rPr lang="fr-CH" dirty="0">
                <a:solidFill>
                  <a:schemeClr val="accent1"/>
                </a:solidFill>
              </a:rPr>
              <a:t>: Livre «Mila </a:t>
            </a:r>
            <a:r>
              <a:rPr lang="fr-CH" dirty="0" err="1">
                <a:solidFill>
                  <a:schemeClr val="accent1"/>
                </a:solidFill>
              </a:rPr>
              <a:t>Shelema</a:t>
            </a:r>
            <a:r>
              <a:rPr lang="fr-CH" dirty="0">
                <a:solidFill>
                  <a:schemeClr val="accent1"/>
                </a:solidFill>
              </a:rPr>
              <a:t>»; S. </a:t>
            </a:r>
            <a:r>
              <a:rPr lang="fr-CH" dirty="0" err="1">
                <a:solidFill>
                  <a:schemeClr val="accent1"/>
                </a:solidFill>
              </a:rPr>
              <a:t>Shochat</a:t>
            </a:r>
            <a:r>
              <a:rPr lang="fr-CH" dirty="0">
                <a:solidFill>
                  <a:schemeClr val="accent1"/>
                </a:solidFill>
              </a:rPr>
              <a:t> 2012 P. 111-113</a:t>
            </a:r>
          </a:p>
        </p:txBody>
      </p:sp>
    </p:spTree>
    <p:extLst>
      <p:ext uri="{BB962C8B-B14F-4D97-AF65-F5344CB8AC3E}">
        <p14:creationId xmlns:p14="http://schemas.microsoft.com/office/powerpoint/2010/main" val="28658694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935EE1C-D68E-4218-AA78-4CAC679201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51122" y="601578"/>
            <a:ext cx="6116126" cy="784771"/>
          </a:xfrm>
        </p:spPr>
        <p:txBody>
          <a:bodyPr/>
          <a:lstStyle/>
          <a:p>
            <a:r>
              <a:rPr lang="fr-CH" dirty="0"/>
              <a:t>SECTION A RAS DU CLAMP 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96873B96-6931-4BDF-8427-BE0C2D25654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33262" y="1929312"/>
            <a:ext cx="2779197" cy="4422974"/>
          </a:xfr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104E579E-D9A2-4529-B521-DD91625A16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60459" y="1739695"/>
            <a:ext cx="2590800" cy="457200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336D1E7B-B60D-49A9-BA23-835C745E1B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2459" y="1254842"/>
            <a:ext cx="3048000" cy="541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401743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4D625C5-3982-49AA-8D49-140FB52B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04434" y="368710"/>
            <a:ext cx="7958331" cy="1077229"/>
          </a:xfrm>
        </p:spPr>
        <p:txBody>
          <a:bodyPr>
            <a:normAutofit fontScale="90000"/>
          </a:bodyPr>
          <a:lstStyle/>
          <a:p>
            <a:r>
              <a:rPr lang="fr-CH" dirty="0"/>
              <a:t>MISE EN PLACE DU CLAMP NON TRAUMATIQUE ET PLAN DE SECTION</a:t>
            </a:r>
          </a:p>
        </p:txBody>
      </p:sp>
      <p:pic>
        <p:nvPicPr>
          <p:cNvPr id="9" name="Espace réservé du contenu 8">
            <a:extLst>
              <a:ext uri="{FF2B5EF4-FFF2-40B4-BE49-F238E27FC236}">
                <a16:creationId xmlns:a16="http://schemas.microsoft.com/office/drawing/2014/main" id="{35990803-FE98-4E67-92D4-6279BE9728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85343" y="1588656"/>
            <a:ext cx="4705077" cy="4229957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530427D7-7BBD-4027-B1C0-A838463799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1580" y="1532577"/>
            <a:ext cx="4118305" cy="4342116"/>
          </a:xfrm>
          <a:prstGeom prst="rect">
            <a:avLst/>
          </a:prstGeom>
        </p:spPr>
      </p:pic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82DA663F-F365-4FEB-ADED-424F494D013A}"/>
              </a:ext>
            </a:extLst>
          </p:cNvPr>
          <p:cNvSpPr/>
          <p:nvPr/>
        </p:nvSpPr>
        <p:spPr>
          <a:xfrm>
            <a:off x="8957832" y="2738848"/>
            <a:ext cx="1919748" cy="42032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1400" dirty="0">
                <a:solidFill>
                  <a:schemeClr val="tx2"/>
                </a:solidFill>
              </a:rPr>
              <a:t>PLAN DE SECTION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FD798FEE-6AB5-496E-9C8B-26A6483D3118}"/>
              </a:ext>
            </a:extLst>
          </p:cNvPr>
          <p:cNvSpPr txBox="1"/>
          <p:nvPr/>
        </p:nvSpPr>
        <p:spPr>
          <a:xfrm>
            <a:off x="3460732" y="6119958"/>
            <a:ext cx="61234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dirty="0" err="1">
                <a:solidFill>
                  <a:schemeClr val="accent1"/>
                </a:solidFill>
              </a:rPr>
              <a:t>Ref</a:t>
            </a:r>
            <a:r>
              <a:rPr lang="fr-CH" dirty="0">
                <a:solidFill>
                  <a:schemeClr val="accent1"/>
                </a:solidFill>
              </a:rPr>
              <a:t>: Livre «Mila </a:t>
            </a:r>
            <a:r>
              <a:rPr lang="fr-CH" dirty="0" err="1">
                <a:solidFill>
                  <a:schemeClr val="accent1"/>
                </a:solidFill>
              </a:rPr>
              <a:t>Shelema</a:t>
            </a:r>
            <a:r>
              <a:rPr lang="fr-CH" dirty="0">
                <a:solidFill>
                  <a:schemeClr val="accent1"/>
                </a:solidFill>
              </a:rPr>
              <a:t>»; S. </a:t>
            </a:r>
            <a:r>
              <a:rPr lang="fr-CH" dirty="0" err="1">
                <a:solidFill>
                  <a:schemeClr val="accent1"/>
                </a:solidFill>
              </a:rPr>
              <a:t>Shochat</a:t>
            </a:r>
            <a:r>
              <a:rPr lang="fr-CH" dirty="0">
                <a:solidFill>
                  <a:schemeClr val="accent1"/>
                </a:solidFill>
              </a:rPr>
              <a:t> 2012 P. 115</a:t>
            </a:r>
          </a:p>
        </p:txBody>
      </p:sp>
    </p:spTree>
    <p:extLst>
      <p:ext uri="{BB962C8B-B14F-4D97-AF65-F5344CB8AC3E}">
        <p14:creationId xmlns:p14="http://schemas.microsoft.com/office/powerpoint/2010/main" val="42593854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4D625C5-3982-49AA-8D49-140FB52B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04434" y="368710"/>
            <a:ext cx="7958331" cy="1077229"/>
          </a:xfrm>
        </p:spPr>
        <p:txBody>
          <a:bodyPr>
            <a:normAutofit fontScale="90000"/>
          </a:bodyPr>
          <a:lstStyle/>
          <a:p>
            <a:r>
              <a:rPr lang="fr-CH" dirty="0"/>
              <a:t>PLAN DE COUPE ET RESULTAT APRES RETRAIT DU CLAMP NON TRAUMATIQUE</a:t>
            </a:r>
          </a:p>
        </p:txBody>
      </p:sp>
      <p:pic>
        <p:nvPicPr>
          <p:cNvPr id="4" name="Espace réservé du contenu 3">
            <a:extLst>
              <a:ext uri="{FF2B5EF4-FFF2-40B4-BE49-F238E27FC236}">
                <a16:creationId xmlns:a16="http://schemas.microsoft.com/office/drawing/2014/main" id="{274BEBC7-AEAF-4FC9-B634-1380E08FB91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583599" y="1865538"/>
            <a:ext cx="3511031" cy="3927494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5F2045E6-4892-46C6-B729-1966C8D34A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6492" y="1603876"/>
            <a:ext cx="3877480" cy="4031942"/>
          </a:xfrm>
          <a:prstGeom prst="rect">
            <a:avLst/>
          </a:prstGeom>
        </p:spPr>
      </p:pic>
      <p:sp>
        <p:nvSpPr>
          <p:cNvPr id="6" name="Ellipse 5">
            <a:extLst>
              <a:ext uri="{FF2B5EF4-FFF2-40B4-BE49-F238E27FC236}">
                <a16:creationId xmlns:a16="http://schemas.microsoft.com/office/drawing/2014/main" id="{B235750D-58AD-4429-B565-385106C9C19D}"/>
              </a:ext>
            </a:extLst>
          </p:cNvPr>
          <p:cNvSpPr/>
          <p:nvPr/>
        </p:nvSpPr>
        <p:spPr>
          <a:xfrm>
            <a:off x="9660192" y="1954161"/>
            <a:ext cx="435078" cy="376084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133DD56A-3E86-4BA7-A119-3CF7522B325A}"/>
              </a:ext>
            </a:extLst>
          </p:cNvPr>
          <p:cNvSpPr/>
          <p:nvPr/>
        </p:nvSpPr>
        <p:spPr>
          <a:xfrm>
            <a:off x="9225114" y="3697920"/>
            <a:ext cx="435078" cy="376084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8D58E08A-90AF-4656-950E-F1ECA9EFAD86}"/>
              </a:ext>
            </a:extLst>
          </p:cNvPr>
          <p:cNvSpPr txBox="1"/>
          <p:nvPr/>
        </p:nvSpPr>
        <p:spPr>
          <a:xfrm>
            <a:off x="3034259" y="6027965"/>
            <a:ext cx="61234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dirty="0" err="1">
                <a:solidFill>
                  <a:schemeClr val="accent1"/>
                </a:solidFill>
              </a:rPr>
              <a:t>Ref</a:t>
            </a:r>
            <a:r>
              <a:rPr lang="fr-CH" dirty="0">
                <a:solidFill>
                  <a:schemeClr val="accent1"/>
                </a:solidFill>
              </a:rPr>
              <a:t>: Livre «Mila </a:t>
            </a:r>
            <a:r>
              <a:rPr lang="fr-CH" dirty="0" err="1">
                <a:solidFill>
                  <a:schemeClr val="accent1"/>
                </a:solidFill>
              </a:rPr>
              <a:t>Shelema</a:t>
            </a:r>
            <a:r>
              <a:rPr lang="fr-CH" dirty="0">
                <a:solidFill>
                  <a:schemeClr val="accent1"/>
                </a:solidFill>
              </a:rPr>
              <a:t>»; S. </a:t>
            </a:r>
            <a:r>
              <a:rPr lang="fr-CH" dirty="0" err="1">
                <a:solidFill>
                  <a:schemeClr val="accent1"/>
                </a:solidFill>
              </a:rPr>
              <a:t>Shochat</a:t>
            </a:r>
            <a:r>
              <a:rPr lang="fr-CH" dirty="0">
                <a:solidFill>
                  <a:schemeClr val="accent1"/>
                </a:solidFill>
              </a:rPr>
              <a:t> 2012 P. 116</a:t>
            </a:r>
          </a:p>
        </p:txBody>
      </p:sp>
    </p:spTree>
    <p:extLst>
      <p:ext uri="{BB962C8B-B14F-4D97-AF65-F5344CB8AC3E}">
        <p14:creationId xmlns:p14="http://schemas.microsoft.com/office/powerpoint/2010/main" val="408874498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B1AF4DA-E658-4A82-A348-79E7EF03E9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6759" y="454839"/>
            <a:ext cx="7958331" cy="998795"/>
          </a:xfrm>
        </p:spPr>
        <p:txBody>
          <a:bodyPr/>
          <a:lstStyle/>
          <a:p>
            <a:r>
              <a:rPr lang="fr-CH" dirty="0"/>
              <a:t>CIRCONCISION AU BLOC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1C8A1926-67D9-46BB-9220-9625483F88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1277475" y="404760"/>
            <a:ext cx="3290789" cy="2790518"/>
          </a:xfrm>
          <a:prstGeom prst="rect">
            <a:avLst/>
          </a:prstGeom>
        </p:spPr>
      </p:pic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51AA4293-8888-4F92-BBD2-B1EC125D4126}"/>
              </a:ext>
            </a:extLst>
          </p:cNvPr>
          <p:cNvSpPr/>
          <p:nvPr/>
        </p:nvSpPr>
        <p:spPr>
          <a:xfrm>
            <a:off x="1257597" y="3745629"/>
            <a:ext cx="5278114" cy="280593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CH" sz="2000" dirty="0">
                <a:solidFill>
                  <a:schemeClr val="bg2"/>
                </a:solidFill>
              </a:rPr>
              <a:t>Lorsque l’enfant est plus grand, il faudra envisager une circoncision au bloc opératoire sous anesthésie générale. </a:t>
            </a:r>
          </a:p>
          <a:p>
            <a:endParaRPr lang="fr-CH" sz="2000" dirty="0">
              <a:solidFill>
                <a:schemeClr val="bg2"/>
              </a:solidFill>
            </a:endParaRPr>
          </a:p>
          <a:p>
            <a:r>
              <a:rPr lang="fr-CH" sz="2000" dirty="0">
                <a:solidFill>
                  <a:schemeClr val="bg2"/>
                </a:solidFill>
              </a:rPr>
              <a:t>Il sera alors nécessaire d’effectuer des points de suture permettant après guérison un résultat esthétique et fonctionnel.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185B19A2-2D6B-4F71-A827-6C2D21F63A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56521" y="1220312"/>
            <a:ext cx="3857625" cy="5354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21991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0AF65CB-F6D7-41DC-9D44-6925824CF9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7234" y="402476"/>
            <a:ext cx="8353618" cy="851138"/>
          </a:xfrm>
        </p:spPr>
        <p:txBody>
          <a:bodyPr>
            <a:normAutofit fontScale="90000"/>
          </a:bodyPr>
          <a:lstStyle/>
          <a:p>
            <a:r>
              <a:rPr lang="fr-CH" dirty="0"/>
              <a:t>PRINCIPES ANATOMIQUES: PREPUCE NORMAL A LA NAISSANCE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FC986CA-8E54-4F40-A2B7-7075B841FD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1455686" y="2296346"/>
            <a:ext cx="4631813" cy="347386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CCD7937C-0D7A-4B84-90FF-705FF20E36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5811683" y="2193105"/>
            <a:ext cx="4631814" cy="3473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87386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641D1E2-280F-4C28-93E8-6E850E41D5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1640" y="361191"/>
            <a:ext cx="8829829" cy="1077229"/>
          </a:xfrm>
        </p:spPr>
        <p:txBody>
          <a:bodyPr/>
          <a:lstStyle/>
          <a:p>
            <a:r>
              <a:rPr lang="fr-CH" dirty="0"/>
              <a:t>EVOLUTION CLASSIQUE A 1 SEMAINE APRES CIRCONCISION A 8 JOURS </a:t>
            </a:r>
          </a:p>
        </p:txBody>
      </p:sp>
      <p:pic>
        <p:nvPicPr>
          <p:cNvPr id="9" name="Espace réservé du contenu 8">
            <a:extLst>
              <a:ext uri="{FF2B5EF4-FFF2-40B4-BE49-F238E27FC236}">
                <a16:creationId xmlns:a16="http://schemas.microsoft.com/office/drawing/2014/main" id="{82084B9A-FBF4-4E6C-8203-BA36212E2C1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83999" y="1592928"/>
            <a:ext cx="2554505" cy="3379788"/>
          </a:xfr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0F1A943F-EB99-4BF6-87B1-EE83DC1025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48086" y="1819019"/>
            <a:ext cx="2612308" cy="3722892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F52217A7-BC5C-4432-BDF8-374916A525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38504" y="2979174"/>
            <a:ext cx="2518051" cy="3878826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F3A8AC6D-CC0C-4760-B79F-DEC37E3747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56555" y="2974308"/>
            <a:ext cx="2291530" cy="3878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226475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B1AF4DA-E658-4A82-A348-79E7EF03E9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79116" y="490966"/>
            <a:ext cx="7958331" cy="1077229"/>
          </a:xfrm>
        </p:spPr>
        <p:txBody>
          <a:bodyPr/>
          <a:lstStyle/>
          <a:p>
            <a:r>
              <a:rPr lang="fr-CH" dirty="0"/>
              <a:t>EVOLUTION DANS LE PREMIER MOIS APRES CIRCONCISION A 8 JOURS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6A688C1C-281B-48EE-A9E2-2AEB1983E4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58282" y="1710813"/>
            <a:ext cx="3554976" cy="4739968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F1ADFFC2-491A-4670-AB17-EFC5AE248D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1534" y="1649361"/>
            <a:ext cx="3650840" cy="4867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361685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B1AF4DA-E658-4A82-A348-79E7EF03E9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0324" y="519511"/>
            <a:ext cx="9117423" cy="724673"/>
          </a:xfrm>
        </p:spPr>
        <p:txBody>
          <a:bodyPr/>
          <a:lstStyle/>
          <a:p>
            <a:r>
              <a:rPr lang="fr-CH" dirty="0"/>
              <a:t>EVOLUTION A 1 SEMAINE APRES LE BAIN 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19749A18-2B66-446E-AB18-CEE3D9C4E4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1861" y="1527276"/>
            <a:ext cx="3815531" cy="5087375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CF224B18-6567-4EB7-8A45-A57A3944B9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2768" y="1379382"/>
            <a:ext cx="4037371" cy="5383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92725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3C8DF79-9C52-4079-96D0-7F9CDA0E28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/>
              <a:t>MOYEN TERME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251E377A-CEE6-40DD-9023-433A11223E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6056" y="1577669"/>
            <a:ext cx="3152028" cy="4642464"/>
          </a:xfrm>
          <a:prstGeom prst="rect">
            <a:avLst/>
          </a:prstGeom>
        </p:spPr>
      </p:pic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62E416AE-5DFB-48EC-9327-71DAFB713C2E}"/>
              </a:ext>
            </a:extLst>
          </p:cNvPr>
          <p:cNvSpPr/>
          <p:nvPr/>
        </p:nvSpPr>
        <p:spPr>
          <a:xfrm>
            <a:off x="6590973" y="2536723"/>
            <a:ext cx="3979166" cy="278744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CH" sz="2400" dirty="0">
                <a:solidFill>
                  <a:schemeClr val="bg2"/>
                </a:solidFill>
              </a:rPr>
              <a:t>EVOLUTION CLASSIQUE A 6 SEMAINES: OEDEME RESIDUEL DE LA MEMBRANE BALANO-PREPUTIALE</a:t>
            </a:r>
          </a:p>
        </p:txBody>
      </p:sp>
    </p:spTree>
    <p:extLst>
      <p:ext uri="{BB962C8B-B14F-4D97-AF65-F5344CB8AC3E}">
        <p14:creationId xmlns:p14="http://schemas.microsoft.com/office/powerpoint/2010/main" val="296448552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space réservé pour une image  5">
            <a:extLst>
              <a:ext uri="{FF2B5EF4-FFF2-40B4-BE49-F238E27FC236}">
                <a16:creationId xmlns:a16="http://schemas.microsoft.com/office/drawing/2014/main" id="{EF7B4A3D-2B4F-4870-A135-8412D5C290FA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5000" b="5000"/>
          <a:stretch>
            <a:fillRect/>
          </a:stretch>
        </p:blipFill>
        <p:spPr>
          <a:xfrm rot="5400000">
            <a:off x="6567964" y="2155193"/>
            <a:ext cx="4819278" cy="3974761"/>
          </a:xfrm>
        </p:spPr>
      </p:pic>
      <p:sp>
        <p:nvSpPr>
          <p:cNvPr id="3" name="Titre 2">
            <a:extLst>
              <a:ext uri="{FF2B5EF4-FFF2-40B4-BE49-F238E27FC236}">
                <a16:creationId xmlns:a16="http://schemas.microsoft.com/office/drawing/2014/main" id="{EF23A18E-1717-4A38-B83D-FF725C04EA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8330" y="305787"/>
            <a:ext cx="6147747" cy="1169770"/>
          </a:xfrm>
        </p:spPr>
        <p:txBody>
          <a:bodyPr/>
          <a:lstStyle/>
          <a:p>
            <a:r>
              <a:rPr lang="fr-CH" dirty="0"/>
              <a:t>IMPORTANCE DU SUIVI: Pansement non contrôlé à 24h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DC9A3BA8-95CC-4D53-867F-F460EC16CA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880381" y="1941105"/>
            <a:ext cx="4504220" cy="4384744"/>
          </a:xfrm>
        </p:spPr>
        <p:txBody>
          <a:bodyPr>
            <a:normAutofit fontScale="92500" lnSpcReduction="10000"/>
          </a:bodyPr>
          <a:lstStyle/>
          <a:p>
            <a:r>
              <a:rPr lang="fr-CH" sz="2400" dirty="0">
                <a:solidFill>
                  <a:schemeClr val="tx2">
                    <a:lumMod val="90000"/>
                  </a:schemeClr>
                </a:solidFill>
              </a:rPr>
              <a:t>Cas d’un nouveau né non suivi alors que le pansement est tombé à 24h sans contrôle médical. Il a développé une infection un repositionnement de la peau et </a:t>
            </a:r>
            <a:r>
              <a:rPr lang="fr-CH" sz="2400" dirty="0" err="1">
                <a:solidFill>
                  <a:schemeClr val="tx2">
                    <a:lumMod val="90000"/>
                  </a:schemeClr>
                </a:solidFill>
              </a:rPr>
              <a:t>décallotage</a:t>
            </a:r>
            <a:r>
              <a:rPr lang="fr-CH" sz="2400" dirty="0">
                <a:solidFill>
                  <a:schemeClr val="tx2">
                    <a:lumMod val="90000"/>
                  </a:schemeClr>
                </a:solidFill>
              </a:rPr>
              <a:t> impossible.</a:t>
            </a:r>
          </a:p>
          <a:p>
            <a:r>
              <a:rPr lang="fr-CH" sz="2400" dirty="0">
                <a:solidFill>
                  <a:schemeClr val="tx2">
                    <a:lumMod val="90000"/>
                  </a:schemeClr>
                </a:solidFill>
              </a:rPr>
              <a:t>Le chirurgien pédiatre consulté a conseillé une reprise chirurgicale en anesthésie générale</a:t>
            </a:r>
          </a:p>
          <a:p>
            <a:r>
              <a:rPr lang="fr-CH" sz="2400" dirty="0">
                <a:solidFill>
                  <a:schemeClr val="tx2">
                    <a:lumMod val="90000"/>
                  </a:schemeClr>
                </a:solidFill>
              </a:rPr>
              <a:t>Mais le bébé a 6 mois!</a:t>
            </a:r>
          </a:p>
        </p:txBody>
      </p:sp>
    </p:spTree>
    <p:extLst>
      <p:ext uri="{BB962C8B-B14F-4D97-AF65-F5344CB8AC3E}">
        <p14:creationId xmlns:p14="http://schemas.microsoft.com/office/powerpoint/2010/main" val="288751243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E361C7D-BCD0-4F48-B30E-8026DD78F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6180" y="240203"/>
            <a:ext cx="7956560" cy="1078348"/>
          </a:xfrm>
        </p:spPr>
        <p:txBody>
          <a:bodyPr/>
          <a:lstStyle/>
          <a:p>
            <a:r>
              <a:rPr lang="fr-CH" dirty="0"/>
              <a:t>Reprise en anesthésie locale au cabinet permettant une guérison complète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B6E0E5C0-C786-44F3-BFF7-4420C292C1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36788" y="1683069"/>
            <a:ext cx="3896467" cy="713818"/>
          </a:xfrm>
        </p:spPr>
        <p:txBody>
          <a:bodyPr/>
          <a:lstStyle/>
          <a:p>
            <a:r>
              <a:rPr lang="fr-CH" dirty="0"/>
              <a:t>Abaissement de la muqueuse après section franche et pansement pour 48 h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E85588CA-D667-4EDB-BC66-80C8827648C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541272" y="1440057"/>
            <a:ext cx="3899798" cy="713818"/>
          </a:xfrm>
        </p:spPr>
        <p:txBody>
          <a:bodyPr/>
          <a:lstStyle/>
          <a:p>
            <a:r>
              <a:rPr lang="fr-CH" dirty="0"/>
              <a:t>Après retrait du pansement </a:t>
            </a:r>
          </a:p>
        </p:txBody>
      </p:sp>
      <p:pic>
        <p:nvPicPr>
          <p:cNvPr id="7" name="Espace réservé du contenu 6">
            <a:extLst>
              <a:ext uri="{FF2B5EF4-FFF2-40B4-BE49-F238E27FC236}">
                <a16:creationId xmlns:a16="http://schemas.microsoft.com/office/drawing/2014/main" id="{6D8C3A47-8824-49C2-96AA-45DCE0881CE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 rot="5400000">
            <a:off x="1398482" y="2830175"/>
            <a:ext cx="3887298" cy="3433130"/>
          </a:xfrm>
          <a:prstGeom prst="rect">
            <a:avLst/>
          </a:prstGeom>
        </p:spPr>
      </p:pic>
      <p:pic>
        <p:nvPicPr>
          <p:cNvPr id="8" name="Espace réservé pour une image  7">
            <a:extLst>
              <a:ext uri="{FF2B5EF4-FFF2-40B4-BE49-F238E27FC236}">
                <a16:creationId xmlns:a16="http://schemas.microsoft.com/office/drawing/2014/main" id="{7B0AD289-54E8-4FD1-9625-DB6DCC926AB8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rcRect t="5000" b="5000"/>
          <a:stretch>
            <a:fillRect/>
          </a:stretch>
        </p:blipFill>
        <p:spPr>
          <a:xfrm rot="5400000">
            <a:off x="5913002" y="2825692"/>
            <a:ext cx="4188542" cy="3330933"/>
          </a:xfrm>
        </p:spPr>
      </p:pic>
    </p:spTree>
    <p:extLst>
      <p:ext uri="{BB962C8B-B14F-4D97-AF65-F5344CB8AC3E}">
        <p14:creationId xmlns:p14="http://schemas.microsoft.com/office/powerpoint/2010/main" val="146056162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EF23A18E-1717-4A38-B83D-FF725C04EA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1679" y="376084"/>
            <a:ext cx="5104151" cy="1501609"/>
          </a:xfrm>
        </p:spPr>
        <p:txBody>
          <a:bodyPr>
            <a:normAutofit fontScale="90000"/>
          </a:bodyPr>
          <a:lstStyle/>
          <a:p>
            <a:r>
              <a:rPr lang="fr-CH" sz="3600" dirty="0">
                <a:solidFill>
                  <a:schemeClr val="tx2">
                    <a:lumMod val="90000"/>
                  </a:schemeClr>
                </a:solidFill>
              </a:rPr>
              <a:t>Evolution 6 semaines après correction en anesthésie locale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DC9A3BA8-95CC-4D53-867F-F460EC16CA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1679" y="2076016"/>
            <a:ext cx="4504220" cy="4114800"/>
          </a:xfrm>
        </p:spPr>
        <p:txBody>
          <a:bodyPr>
            <a:normAutofit fontScale="85000" lnSpcReduction="10000"/>
          </a:bodyPr>
          <a:lstStyle/>
          <a:p>
            <a:r>
              <a:rPr lang="fr-CH" sz="2400" dirty="0"/>
              <a:t>Cicatrisation complète</a:t>
            </a:r>
          </a:p>
          <a:p>
            <a:endParaRPr lang="fr-CH" sz="2400" dirty="0"/>
          </a:p>
          <a:p>
            <a:r>
              <a:rPr lang="fr-CH" sz="2400" dirty="0"/>
              <a:t>Bon repositionnement des membranes et des muqueuses.</a:t>
            </a:r>
          </a:p>
          <a:p>
            <a:r>
              <a:rPr lang="fr-CH" sz="2400" dirty="0"/>
              <a:t>Pas de nécessité de reprise en anesthésie générale</a:t>
            </a:r>
          </a:p>
          <a:p>
            <a:endParaRPr lang="fr-CH" sz="2400" dirty="0"/>
          </a:p>
          <a:p>
            <a:r>
              <a:rPr lang="fr-CH" sz="2400" dirty="0"/>
              <a:t>Résultat esthétique et fonctionnel très satisfaisant</a:t>
            </a:r>
          </a:p>
        </p:txBody>
      </p:sp>
      <p:pic>
        <p:nvPicPr>
          <p:cNvPr id="8" name="Espace réservé pour une image  7">
            <a:extLst>
              <a:ext uri="{FF2B5EF4-FFF2-40B4-BE49-F238E27FC236}">
                <a16:creationId xmlns:a16="http://schemas.microsoft.com/office/drawing/2014/main" id="{8E780282-8EF0-4BFB-8E62-981D53725872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5000" b="5000"/>
          <a:stretch>
            <a:fillRect/>
          </a:stretch>
        </p:blipFill>
        <p:spPr>
          <a:xfrm rot="5400000">
            <a:off x="5738918" y="1273226"/>
            <a:ext cx="6387479" cy="4311548"/>
          </a:xfrm>
        </p:spPr>
      </p:pic>
    </p:spTree>
    <p:extLst>
      <p:ext uri="{BB962C8B-B14F-4D97-AF65-F5344CB8AC3E}">
        <p14:creationId xmlns:p14="http://schemas.microsoft.com/office/powerpoint/2010/main" val="153945104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57BD31B-4A8D-4DD5-9784-38872F6F65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09285" y="391894"/>
            <a:ext cx="7956560" cy="1078348"/>
          </a:xfrm>
        </p:spPr>
        <p:txBody>
          <a:bodyPr/>
          <a:lstStyle/>
          <a:p>
            <a:r>
              <a:rPr lang="fr-CH" dirty="0"/>
              <a:t>Que se passe t’il quand l’enfant prend du poids mais ne marche pas encore?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6124C189-F76F-4786-BC94-EEC8C73968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82085" y="1686142"/>
            <a:ext cx="3896467" cy="713818"/>
          </a:xfrm>
        </p:spPr>
        <p:txBody>
          <a:bodyPr/>
          <a:lstStyle/>
          <a:p>
            <a:r>
              <a:rPr lang="fr-CH" dirty="0"/>
              <a:t>Fausse impression d’enfouissement de la verge</a:t>
            </a:r>
          </a:p>
        </p:txBody>
      </p:sp>
      <p:pic>
        <p:nvPicPr>
          <p:cNvPr id="8" name="Espace réservé du contenu 7">
            <a:extLst>
              <a:ext uri="{FF2B5EF4-FFF2-40B4-BE49-F238E27FC236}">
                <a16:creationId xmlns:a16="http://schemas.microsoft.com/office/drawing/2014/main" id="{EE8B1735-48C6-40A9-B6CC-A30A5BA81B5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 rot="5400000">
            <a:off x="1298155" y="3025710"/>
            <a:ext cx="3819551" cy="2864662"/>
          </a:xfrm>
        </p:spPr>
      </p:pic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7C285420-F469-4B09-AD7E-9336F7B8C66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096000" y="1951271"/>
            <a:ext cx="3899798" cy="713818"/>
          </a:xfrm>
        </p:spPr>
        <p:txBody>
          <a:bodyPr/>
          <a:lstStyle/>
          <a:p>
            <a:r>
              <a:rPr lang="fr-CH" dirty="0"/>
              <a:t>Il faut pousser le pubis pour s’assurer de la liberté des membranes</a:t>
            </a:r>
          </a:p>
        </p:txBody>
      </p:sp>
      <p:pic>
        <p:nvPicPr>
          <p:cNvPr id="10" name="Espace réservé du contenu 9">
            <a:extLst>
              <a:ext uri="{FF2B5EF4-FFF2-40B4-BE49-F238E27FC236}">
                <a16:creationId xmlns:a16="http://schemas.microsoft.com/office/drawing/2014/main" id="{A581E7E0-9E2E-4092-B5EA-D5084C37F690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 rot="5400000">
            <a:off x="7588955" y="3169217"/>
            <a:ext cx="3655544" cy="2741657"/>
          </a:xfrm>
        </p:spPr>
      </p:pic>
    </p:spTree>
    <p:extLst>
      <p:ext uri="{BB962C8B-B14F-4D97-AF65-F5344CB8AC3E}">
        <p14:creationId xmlns:p14="http://schemas.microsoft.com/office/powerpoint/2010/main" val="361493898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CC3E128-40B3-4C26-ADCE-BCE1061E05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/>
              <a:t>LE JOUR DE LA CIRCONCISION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785B67E-EE9E-466D-B63E-F5FB35B4C2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63329" y="2381865"/>
            <a:ext cx="4942423" cy="3937818"/>
          </a:xfrm>
        </p:spPr>
        <p:txBody>
          <a:bodyPr/>
          <a:lstStyle/>
          <a:p>
            <a:r>
              <a:rPr lang="fr-CH" sz="2800" dirty="0"/>
              <a:t>Il dormira peut être plus que ce qu’il ne mangera</a:t>
            </a:r>
          </a:p>
          <a:p>
            <a:r>
              <a:rPr lang="fr-CH" sz="2800" dirty="0"/>
              <a:t>Dafalgan 80 mg selon le poids ou </a:t>
            </a:r>
            <a:r>
              <a:rPr lang="fr-CH" sz="2800" dirty="0" err="1"/>
              <a:t>benuron</a:t>
            </a:r>
            <a:r>
              <a:rPr lang="fr-CH" sz="2800" dirty="0"/>
              <a:t> en suppo aux 6 heures jusqu’au retrait du pansement</a:t>
            </a:r>
          </a:p>
          <a:p>
            <a:r>
              <a:rPr lang="fr-CH" sz="2800" dirty="0"/>
              <a:t>Vérifier le pansement (saignement et urines)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0FBEB917-F3C5-4E90-AC7A-C88E655D7C6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666634" y="2052114"/>
            <a:ext cx="3899798" cy="4201201"/>
          </a:xfrm>
        </p:spPr>
        <p:txBody>
          <a:bodyPr/>
          <a:lstStyle/>
          <a:p>
            <a:r>
              <a:rPr lang="fr-CH" sz="3200" dirty="0"/>
              <a:t>Le bébé a besoin de calme et de sa maman!</a:t>
            </a:r>
          </a:p>
          <a:p>
            <a:r>
              <a:rPr lang="fr-CH" sz="3200" dirty="0"/>
              <a:t>Surveiller la courbe de poids</a:t>
            </a:r>
          </a:p>
        </p:txBody>
      </p:sp>
    </p:spTree>
    <p:extLst>
      <p:ext uri="{BB962C8B-B14F-4D97-AF65-F5344CB8AC3E}">
        <p14:creationId xmlns:p14="http://schemas.microsoft.com/office/powerpoint/2010/main" val="356382790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36F1D19-99B0-4690-A89E-AB0041BEED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6374" y="1120612"/>
            <a:ext cx="4774367" cy="5398770"/>
          </a:xfrm>
        </p:spPr>
        <p:txBody>
          <a:bodyPr>
            <a:normAutofit fontScale="90000"/>
          </a:bodyPr>
          <a:lstStyle/>
          <a:p>
            <a:pPr algn="l"/>
            <a:r>
              <a:rPr lang="fr-CH" sz="4400" dirty="0">
                <a:solidFill>
                  <a:schemeClr val="tx2">
                    <a:lumMod val="90000"/>
                  </a:schemeClr>
                </a:solidFill>
              </a:rPr>
              <a:t>En vous remerciant pour votre attention et en espérant avoir été utile à la compréhension et à la préparation de cet acte si important pour votre enfant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7359C95D-629E-4FFA-8964-07E20794FC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05338" y="729615"/>
            <a:ext cx="3758815" cy="5398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53954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AF134C6-CB9F-4FA7-83C4-0B8FB1CB66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/>
              <a:t>LES DEUX INDICATEURS: LE POIDS 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821D626-064E-4F2C-81C2-7F5EB10C25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902" y="1948878"/>
            <a:ext cx="7796540" cy="3997828"/>
          </a:xfrm>
        </p:spPr>
        <p:txBody>
          <a:bodyPr/>
          <a:lstStyle/>
          <a:p>
            <a:r>
              <a:rPr lang="fr-CH" dirty="0"/>
              <a:t>POIDS: IDEAL 2KG700-3KG</a:t>
            </a:r>
          </a:p>
          <a:p>
            <a:r>
              <a:rPr lang="fr-CH" dirty="0"/>
              <a:t>TOUTEFOIS POIDS DE NAISSANCE RESTE UN REERE</a:t>
            </a:r>
          </a:p>
          <a:p>
            <a:r>
              <a:rPr lang="fr-CH" dirty="0"/>
              <a:t>PERTE DE 10% DANS LES PREMIERS JOURS</a:t>
            </a:r>
          </a:p>
          <a:p>
            <a:r>
              <a:rPr lang="fr-CH" dirty="0"/>
              <a:t>DOIT ÊTRE SUR UNE PENTE MONTANTE AVEC UNE BONNE TETEE AU MOMENT DE L’ACTE</a:t>
            </a:r>
          </a:p>
          <a:p>
            <a:r>
              <a:rPr lang="fr-CH" dirty="0"/>
              <a:t>CAS PARTICULIER DE LA PREMATURITE</a:t>
            </a:r>
          </a:p>
        </p:txBody>
      </p:sp>
    </p:spTree>
    <p:extLst>
      <p:ext uri="{BB962C8B-B14F-4D97-AF65-F5344CB8AC3E}">
        <p14:creationId xmlns:p14="http://schemas.microsoft.com/office/powerpoint/2010/main" val="19038173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AF134C6-CB9F-4FA7-83C4-0B8FB1CB66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/>
              <a:t>LES DEUX INDICATEURS: L’ICTERE 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821D626-064E-4F2C-81C2-7F5EB10C25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902" y="1948878"/>
            <a:ext cx="7796540" cy="3997828"/>
          </a:xfrm>
        </p:spPr>
        <p:txBody>
          <a:bodyPr/>
          <a:lstStyle/>
          <a:p>
            <a:r>
              <a:rPr lang="fr-CH" dirty="0"/>
              <a:t>PHYIOLOGIQUE ENTRE 3 ET 5 JOURS</a:t>
            </a:r>
          </a:p>
          <a:p>
            <a:r>
              <a:rPr lang="fr-CH" dirty="0"/>
              <a:t>TAUX MAX JUSQU’À 250 Micromoles (SELON LES CLINIQUES 320 ET TEST DE COOMBS)</a:t>
            </a:r>
          </a:p>
          <a:p>
            <a:r>
              <a:rPr lang="fr-CH" dirty="0"/>
              <a:t>ANCIENNES VALEURS NON SI (LIMITE 18)</a:t>
            </a:r>
          </a:p>
          <a:p>
            <a:r>
              <a:rPr lang="fr-CH" dirty="0"/>
              <a:t>FLASH QUOTIDIEN SI DOUTE BILI SANGUINE (GUTRIE)</a:t>
            </a:r>
          </a:p>
          <a:p>
            <a:r>
              <a:rPr lang="fr-CH" dirty="0"/>
              <a:t>RISQUE MAJEUR: COAGULATION ET SAIGNEMENT</a:t>
            </a:r>
          </a:p>
        </p:txBody>
      </p:sp>
    </p:spTree>
    <p:extLst>
      <p:ext uri="{BB962C8B-B14F-4D97-AF65-F5344CB8AC3E}">
        <p14:creationId xmlns:p14="http://schemas.microsoft.com/office/powerpoint/2010/main" val="3687047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156365F-6237-4733-BDAE-02F0EEC1E6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0318" y="1034477"/>
            <a:ext cx="7958331" cy="1017639"/>
          </a:xfrm>
        </p:spPr>
        <p:txBody>
          <a:bodyPr>
            <a:normAutofit/>
          </a:bodyPr>
          <a:lstStyle/>
          <a:p>
            <a:r>
              <a:rPr lang="fr-CH" sz="3200" dirty="0"/>
              <a:t>PREPARATION LE JOUR DE LA CIRCONCISION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9960E07-1B37-4544-9D6F-BEE1F359B9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CH" dirty="0"/>
              <a:t>FIN TETEE OU BIBERON UNE HEURE AVANT </a:t>
            </a:r>
          </a:p>
          <a:p>
            <a:r>
              <a:rPr lang="fr-CH" dirty="0"/>
              <a:t>CHANGE ET MISE D’UN SUPPO DE DAFALGAN OU BENURON 80 MG SELON POIDS </a:t>
            </a:r>
          </a:p>
          <a:p>
            <a:r>
              <a:rPr lang="fr-CH" dirty="0"/>
              <a:t>EMLA TOPIQUE EN PREPARATION</a:t>
            </a:r>
          </a:p>
        </p:txBody>
      </p:sp>
    </p:spTree>
    <p:extLst>
      <p:ext uri="{BB962C8B-B14F-4D97-AF65-F5344CB8AC3E}">
        <p14:creationId xmlns:p14="http://schemas.microsoft.com/office/powerpoint/2010/main" val="33272946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6C8D0A9-270C-4F3A-8E2B-0EF09C9B61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/>
              <a:t>CONSEILS AUX PARENTS AVANT LA CIRCONCISION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AEFDDB1-81FE-43E7-88C8-9C8B6478D8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33601" y="2239247"/>
            <a:ext cx="9124797" cy="4164659"/>
          </a:xfrm>
        </p:spPr>
        <p:txBody>
          <a:bodyPr>
            <a:normAutofit/>
          </a:bodyPr>
          <a:lstStyle/>
          <a:p>
            <a:pPr lvl="0"/>
            <a:r>
              <a:rPr lang="fr-CH" dirty="0"/>
              <a:t>Dernier biberon ou tétée 1 heure avant la circoncision</a:t>
            </a:r>
          </a:p>
          <a:p>
            <a:pPr lvl="0"/>
            <a:r>
              <a:rPr lang="fr-CH" dirty="0"/>
              <a:t>Préparer le nécessaire de toilette, des couches et des lingettes pour change au besoin</a:t>
            </a:r>
          </a:p>
          <a:p>
            <a:pPr lvl="0"/>
            <a:r>
              <a:rPr lang="fr-CH" dirty="0"/>
              <a:t>Apportez la médication et les pansements prescrits</a:t>
            </a:r>
          </a:p>
          <a:p>
            <a:pPr lvl="0"/>
            <a:r>
              <a:rPr lang="fr-CH" dirty="0"/>
              <a:t>Préparer un biberon de lait pour le postop immédiat (si complément ou pas de tété)</a:t>
            </a:r>
          </a:p>
          <a:p>
            <a:pPr lvl="0"/>
            <a:r>
              <a:rPr lang="fr-CH" dirty="0"/>
              <a:t>Prévoir un habit 2 pièces de rechange pour après la </a:t>
            </a:r>
            <a:r>
              <a:rPr lang="fr-CH" dirty="0" err="1"/>
              <a:t>brit</a:t>
            </a:r>
            <a:r>
              <a:rPr lang="fr-CH" dirty="0"/>
              <a:t> : le plus simple est toujours le mieux !</a:t>
            </a:r>
          </a:p>
          <a:p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7149542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A6E3452-0546-494E-A41E-BA4C2125E7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9402" y="305440"/>
            <a:ext cx="7958331" cy="1077229"/>
          </a:xfrm>
        </p:spPr>
        <p:txBody>
          <a:bodyPr/>
          <a:lstStyle/>
          <a:p>
            <a:r>
              <a:rPr lang="fr-CH" dirty="0"/>
              <a:t>POSITIONNEMENT DU NOUVEAU-NE ET SECURITE</a:t>
            </a:r>
          </a:p>
        </p:txBody>
      </p:sp>
      <p:pic>
        <p:nvPicPr>
          <p:cNvPr id="3" name="Image 2" descr="Circumstraint Newborn Immobilizer by Olympic Medical">
            <a:extLst>
              <a:ext uri="{FF2B5EF4-FFF2-40B4-BE49-F238E27FC236}">
                <a16:creationId xmlns:a16="http://schemas.microsoft.com/office/drawing/2014/main" id="{F48B7EC9-5D4C-4232-BFDA-98D92BF5AA36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9369" y="1764890"/>
            <a:ext cx="3259394" cy="4186084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E2F05331-6C19-4495-B4AC-3DA7701C4B60}"/>
              </a:ext>
            </a:extLst>
          </p:cNvPr>
          <p:cNvSpPr/>
          <p:nvPr/>
        </p:nvSpPr>
        <p:spPr>
          <a:xfrm>
            <a:off x="4769259" y="1764890"/>
            <a:ext cx="2653482" cy="406809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CH" dirty="0">
                <a:solidFill>
                  <a:schemeClr val="bg2"/>
                </a:solidFill>
              </a:rPr>
              <a:t>TABLE DE CHIRURGIE PEDIATRIQUE PERMETTANT DE SECURISER L’ENFANT POUR LES GESTES DE PREPARATION ET L’ACTE 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C10438A7-8957-4D61-B59F-29C7DD3252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23237" y="1571932"/>
            <a:ext cx="3433915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79537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771919" y="400704"/>
            <a:ext cx="7950984" cy="1081705"/>
          </a:xfrm>
        </p:spPr>
        <p:txBody>
          <a:bodyPr/>
          <a:lstStyle/>
          <a:p>
            <a:r>
              <a:rPr lang="fr-CH" dirty="0"/>
              <a:t>ANESTHESIE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2605374" y="1684116"/>
            <a:ext cx="3891960" cy="4365828"/>
          </a:xfrm>
        </p:spPr>
        <p:txBody>
          <a:bodyPr>
            <a:normAutofit lnSpcReduction="10000"/>
          </a:bodyPr>
          <a:lstStyle/>
          <a:p>
            <a:r>
              <a:rPr lang="fr-CH" dirty="0"/>
              <a:t>TOPIQUE EMLA 5% 30 à 40 minutes avant le geste</a:t>
            </a:r>
          </a:p>
          <a:p>
            <a:r>
              <a:rPr lang="fr-CH" dirty="0"/>
              <a:t>Pas trop en raison de l’œdème rendant la section difficile</a:t>
            </a:r>
          </a:p>
          <a:p>
            <a:r>
              <a:rPr lang="fr-CH" dirty="0"/>
              <a:t>Réactions locales parfois</a:t>
            </a:r>
          </a:p>
          <a:p>
            <a:r>
              <a:rPr lang="fr-CH" dirty="0"/>
              <a:t>Parents / bébé 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666636" y="1482410"/>
            <a:ext cx="3894222" cy="4567534"/>
          </a:xfrm>
        </p:spPr>
        <p:txBody>
          <a:bodyPr>
            <a:normAutofit lnSpcReduction="10000"/>
          </a:bodyPr>
          <a:lstStyle/>
          <a:p>
            <a:r>
              <a:rPr lang="fr-CH" dirty="0"/>
              <a:t>Injection</a:t>
            </a:r>
          </a:p>
          <a:p>
            <a:r>
              <a:rPr lang="fr-CH" dirty="0"/>
              <a:t>2 ml Xylocaïne 1% SANS ADRENALINE</a:t>
            </a:r>
          </a:p>
          <a:p>
            <a:r>
              <a:rPr lang="fr-CH" dirty="0"/>
              <a:t>1 ml CARBOSTESINE 1% SANS ADRENALINE </a:t>
            </a:r>
          </a:p>
          <a:p>
            <a:r>
              <a:rPr lang="fr-CH" dirty="0"/>
              <a:t>3 ml injectés en sous-cutané et bloc pénien</a:t>
            </a:r>
          </a:p>
          <a:p>
            <a:r>
              <a:rPr lang="fr-CH" dirty="0"/>
              <a:t>Effets secondaires chez le nourrisson mal connus.</a:t>
            </a:r>
          </a:p>
          <a:p>
            <a:r>
              <a:rPr lang="fr-CH" dirty="0"/>
              <a:t>3 injections pour une section !</a:t>
            </a:r>
          </a:p>
        </p:txBody>
      </p:sp>
    </p:spTree>
    <p:extLst>
      <p:ext uri="{BB962C8B-B14F-4D97-AF65-F5344CB8AC3E}">
        <p14:creationId xmlns:p14="http://schemas.microsoft.com/office/powerpoint/2010/main" val="24489123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065B756-473A-4C1D-A67B-DC6092D7F1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58395" y="439346"/>
            <a:ext cx="7958331" cy="1077229"/>
          </a:xfrm>
        </p:spPr>
        <p:txBody>
          <a:bodyPr>
            <a:normAutofit/>
          </a:bodyPr>
          <a:lstStyle/>
          <a:p>
            <a:r>
              <a:rPr lang="fr-CH" dirty="0"/>
              <a:t>IMPORTANCE DE L’ANATOMIE: LES MEMBRANES AVANT ET APRES </a:t>
            </a:r>
          </a:p>
        </p:txBody>
      </p:sp>
      <p:pic>
        <p:nvPicPr>
          <p:cNvPr id="4" name="Espace réservé du contenu 3">
            <a:extLst>
              <a:ext uri="{FF2B5EF4-FFF2-40B4-BE49-F238E27FC236}">
                <a16:creationId xmlns:a16="http://schemas.microsoft.com/office/drawing/2014/main" id="{144E942D-B107-468D-BA14-BF6326D4BF3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06383" y="1809175"/>
            <a:ext cx="4187346" cy="4661232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250648D5-D5FE-4759-B645-CFD02018D1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9387" y="1757422"/>
            <a:ext cx="4425969" cy="4661232"/>
          </a:xfrm>
          <a:prstGeom prst="rect">
            <a:avLst/>
          </a:prstGeom>
        </p:spPr>
      </p:pic>
      <p:sp>
        <p:nvSpPr>
          <p:cNvPr id="6" name="Ellipse 5">
            <a:extLst>
              <a:ext uri="{FF2B5EF4-FFF2-40B4-BE49-F238E27FC236}">
                <a16:creationId xmlns:a16="http://schemas.microsoft.com/office/drawing/2014/main" id="{5720BFA3-9BBA-4613-8A49-3588F8A336E8}"/>
              </a:ext>
            </a:extLst>
          </p:cNvPr>
          <p:cNvSpPr/>
          <p:nvPr/>
        </p:nvSpPr>
        <p:spPr>
          <a:xfrm>
            <a:off x="5368413" y="5243052"/>
            <a:ext cx="486697" cy="43507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4021CB4E-79F5-4960-9B77-2C51382B3F8C}"/>
              </a:ext>
            </a:extLst>
          </p:cNvPr>
          <p:cNvSpPr/>
          <p:nvPr/>
        </p:nvSpPr>
        <p:spPr>
          <a:xfrm>
            <a:off x="10477536" y="5025513"/>
            <a:ext cx="486697" cy="43507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18DF56C6-AD51-449E-A833-B37C2702BA4C}"/>
              </a:ext>
            </a:extLst>
          </p:cNvPr>
          <p:cNvSpPr/>
          <p:nvPr/>
        </p:nvSpPr>
        <p:spPr>
          <a:xfrm>
            <a:off x="1541208" y="5080819"/>
            <a:ext cx="486697" cy="597310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881E1FA1-104E-44FD-B88D-3F26542F3FA5}"/>
              </a:ext>
            </a:extLst>
          </p:cNvPr>
          <p:cNvSpPr/>
          <p:nvPr/>
        </p:nvSpPr>
        <p:spPr>
          <a:xfrm>
            <a:off x="6626944" y="4863280"/>
            <a:ext cx="486697" cy="597310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E4BF8EBE-04B5-418E-829E-7E440CF722F6}"/>
              </a:ext>
            </a:extLst>
          </p:cNvPr>
          <p:cNvSpPr/>
          <p:nvPr/>
        </p:nvSpPr>
        <p:spPr>
          <a:xfrm>
            <a:off x="1445346" y="5813972"/>
            <a:ext cx="486697" cy="505714"/>
          </a:xfrm>
          <a:prstGeom prst="ellipse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5C972294-8367-482A-8CFE-5C4BE6790BD9}"/>
              </a:ext>
            </a:extLst>
          </p:cNvPr>
          <p:cNvSpPr/>
          <p:nvPr/>
        </p:nvSpPr>
        <p:spPr>
          <a:xfrm>
            <a:off x="5458663" y="5795534"/>
            <a:ext cx="486697" cy="505714"/>
          </a:xfrm>
          <a:prstGeom prst="ellipse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B2468AEA-7AC3-4622-9ECF-3EF6BB3AAFDD}"/>
              </a:ext>
            </a:extLst>
          </p:cNvPr>
          <p:cNvSpPr txBox="1"/>
          <p:nvPr/>
        </p:nvSpPr>
        <p:spPr>
          <a:xfrm>
            <a:off x="4051900" y="6470407"/>
            <a:ext cx="61234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dirty="0" err="1">
                <a:solidFill>
                  <a:schemeClr val="accent1"/>
                </a:solidFill>
              </a:rPr>
              <a:t>Ref</a:t>
            </a:r>
            <a:r>
              <a:rPr lang="fr-CH" dirty="0">
                <a:solidFill>
                  <a:schemeClr val="accent1"/>
                </a:solidFill>
              </a:rPr>
              <a:t>: Livre «Mila </a:t>
            </a:r>
            <a:r>
              <a:rPr lang="fr-CH" dirty="0" err="1">
                <a:solidFill>
                  <a:schemeClr val="accent1"/>
                </a:solidFill>
              </a:rPr>
              <a:t>Shelema</a:t>
            </a:r>
            <a:r>
              <a:rPr lang="fr-CH" dirty="0">
                <a:solidFill>
                  <a:schemeClr val="accent1"/>
                </a:solidFill>
              </a:rPr>
              <a:t>»; S. </a:t>
            </a:r>
            <a:r>
              <a:rPr lang="fr-CH" dirty="0" err="1">
                <a:solidFill>
                  <a:schemeClr val="accent1"/>
                </a:solidFill>
              </a:rPr>
              <a:t>Shochat</a:t>
            </a:r>
            <a:r>
              <a:rPr lang="fr-CH" dirty="0">
                <a:solidFill>
                  <a:schemeClr val="accent1"/>
                </a:solidFill>
              </a:rPr>
              <a:t> 2012 P. 74</a:t>
            </a:r>
          </a:p>
        </p:txBody>
      </p:sp>
    </p:spTree>
    <p:extLst>
      <p:ext uri="{BB962C8B-B14F-4D97-AF65-F5344CB8AC3E}">
        <p14:creationId xmlns:p14="http://schemas.microsoft.com/office/powerpoint/2010/main" val="112840147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adison">
  <a:themeElements>
    <a:clrScheme name="Madison">
      <a:dk1>
        <a:sysClr val="windowText" lastClr="000000"/>
      </a:dk1>
      <a:lt1>
        <a:sysClr val="window" lastClr="FFFFFF"/>
      </a:lt1>
      <a:dk2>
        <a:srgbClr val="2C2D1F"/>
      </a:dk2>
      <a:lt2>
        <a:srgbClr val="FAF2C5"/>
      </a:lt2>
      <a:accent1>
        <a:srgbClr val="EA9736"/>
      </a:accent1>
      <a:accent2>
        <a:srgbClr val="EACF56"/>
      </a:accent2>
      <a:accent3>
        <a:srgbClr val="77D4D6"/>
      </a:accent3>
      <a:accent4>
        <a:srgbClr val="54AFDC"/>
      </a:accent4>
      <a:accent5>
        <a:srgbClr val="88C363"/>
      </a:accent5>
      <a:accent6>
        <a:srgbClr val="D9D899"/>
      </a:accent6>
      <a:hlink>
        <a:srgbClr val="A7A574"/>
      </a:hlink>
      <a:folHlink>
        <a:srgbClr val="8B887A"/>
      </a:folHlink>
    </a:clrScheme>
    <a:fontScheme name="Madison">
      <a:majorFont>
        <a:latin typeface="Arial" panose="020B06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adison">
      <a:fillStyleLst>
        <a:solidFill>
          <a:schemeClr val="phClr"/>
        </a:solidFill>
        <a:gradFill rotWithShape="1">
          <a:gsLst>
            <a:gs pos="0">
              <a:schemeClr val="phClr">
                <a:tint val="48000"/>
                <a:alpha val="88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4000"/>
                <a:satMod val="130000"/>
                <a:lumMod val="92000"/>
              </a:schemeClr>
            </a:gs>
            <a:gs pos="100000">
              <a:schemeClr val="phClr">
                <a:shade val="76000"/>
                <a:satMod val="130000"/>
                <a:lumMod val="88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dison" id="{025CB5FB-2DD3-45EE-B6F0-CC461540EB19}" vid="{9B359FC9-1E88-4883-B31D-CCECAE2A7B38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TM16401375[[fn=Madison]]</Template>
  <TotalTime>168</TotalTime>
  <Words>852</Words>
  <Application>Microsoft Office PowerPoint</Application>
  <PresentationFormat>Grand écran</PresentationFormat>
  <Paragraphs>103</Paragraphs>
  <Slides>29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29</vt:i4>
      </vt:variant>
    </vt:vector>
  </HeadingPairs>
  <TitlesOfParts>
    <vt:vector size="35" baseType="lpstr">
      <vt:lpstr>Arial</vt:lpstr>
      <vt:lpstr>Calibri</vt:lpstr>
      <vt:lpstr>MS Shell Dlg 2</vt:lpstr>
      <vt:lpstr>Wingdings</vt:lpstr>
      <vt:lpstr>Wingdings 3</vt:lpstr>
      <vt:lpstr>Madison</vt:lpstr>
      <vt:lpstr>LA CIRCONCISION CHEZ LE NOUVEAU-NE: PRINCIPES ET SUIVI</vt:lpstr>
      <vt:lpstr>PRINCIPES ANATOMIQUES: PREPUCE NORMAL A LA NAISSANCE</vt:lpstr>
      <vt:lpstr>LES DEUX INDICATEURS: LE POIDS </vt:lpstr>
      <vt:lpstr>LES DEUX INDICATEURS: L’ICTERE </vt:lpstr>
      <vt:lpstr>PREPARATION LE JOUR DE LA CIRCONCISION</vt:lpstr>
      <vt:lpstr>CONSEILS AUX PARENTS AVANT LA CIRCONCISION</vt:lpstr>
      <vt:lpstr>POSITIONNEMENT DU NOUVEAU-NE ET SECURITE</vt:lpstr>
      <vt:lpstr>ANESTHESIE</vt:lpstr>
      <vt:lpstr>IMPORTANCE DE L’ANATOMIE: LES MEMBRANES AVANT ET APRES </vt:lpstr>
      <vt:lpstr>TECHNIQUE CLASSIQUE  </vt:lpstr>
      <vt:lpstr>PRINCIPE DU DECOLLEMENT BALANO-PREPUTIAL  AVANT LA CIRCONCISION</vt:lpstr>
      <vt:lpstr>IMPORTANCE DE LA TECHNIQUE DE LA PREHENSION </vt:lpstr>
      <vt:lpstr>PREHENSION MANUELLE SUR PREPUCE LONG: POSITIONNEMENT </vt:lpstr>
      <vt:lpstr>PREHENSION SUR MOSQUITO EN CAS DE PREPUCE OU DE MEMBRE COURT</vt:lpstr>
      <vt:lpstr>PREHENSION ET MISE EN PLACE DU CLAMP A DISTANCE DU GLAND</vt:lpstr>
      <vt:lpstr>SECTION A RAS DU CLAMP </vt:lpstr>
      <vt:lpstr>MISE EN PLACE DU CLAMP NON TRAUMATIQUE ET PLAN DE SECTION</vt:lpstr>
      <vt:lpstr>PLAN DE COUPE ET RESULTAT APRES RETRAIT DU CLAMP NON TRAUMATIQUE</vt:lpstr>
      <vt:lpstr>CIRCONCISION AU BLOC</vt:lpstr>
      <vt:lpstr>EVOLUTION CLASSIQUE A 1 SEMAINE APRES CIRCONCISION A 8 JOURS </vt:lpstr>
      <vt:lpstr>EVOLUTION DANS LE PREMIER MOIS APRES CIRCONCISION A 8 JOURS</vt:lpstr>
      <vt:lpstr>EVOLUTION A 1 SEMAINE APRES LE BAIN </vt:lpstr>
      <vt:lpstr>MOYEN TERME</vt:lpstr>
      <vt:lpstr>IMPORTANCE DU SUIVI: Pansement non contrôlé à 24h</vt:lpstr>
      <vt:lpstr>Reprise en anesthésie locale au cabinet permettant une guérison complète</vt:lpstr>
      <vt:lpstr>Evolution 6 semaines après correction en anesthésie locale</vt:lpstr>
      <vt:lpstr>Que se passe t’il quand l’enfant prend du poids mais ne marche pas encore?</vt:lpstr>
      <vt:lpstr>LE JOUR DE LA CIRCONCISION</vt:lpstr>
      <vt:lpstr>En vous remerciant pour votre attention et en espérant avoir été utile à la compréhension et à la préparation de cet acte si important pour votre enfant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 CIRCONCISION CHEZ LE NOUVEAU-Né: PRINCIPES ET SUIVI</dc:title>
  <dc:creator>Alain Bitton</dc:creator>
  <cp:lastModifiedBy>Alain Bitton</cp:lastModifiedBy>
  <cp:revision>36</cp:revision>
  <cp:lastPrinted>2018-01-16T17:47:33Z</cp:lastPrinted>
  <dcterms:created xsi:type="dcterms:W3CDTF">2017-11-15T21:39:47Z</dcterms:created>
  <dcterms:modified xsi:type="dcterms:W3CDTF">2019-04-21T21:25:17Z</dcterms:modified>
</cp:coreProperties>
</file>